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9" r:id="rId15"/>
    <p:sldId id="267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2" r:id="rId27"/>
    <p:sldId id="28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EAE-CA8A-45C9-9ADD-7F45F2BE935C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776D-B4EC-4997-9DDE-A0C9E67B12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8338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EAE-CA8A-45C9-9ADD-7F45F2BE935C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776D-B4EC-4997-9DDE-A0C9E67B12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73251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EAE-CA8A-45C9-9ADD-7F45F2BE935C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776D-B4EC-4997-9DDE-A0C9E67B12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2219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EAE-CA8A-45C9-9ADD-7F45F2BE935C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776D-B4EC-4997-9DDE-A0C9E67B12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86456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EAE-CA8A-45C9-9ADD-7F45F2BE935C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776D-B4EC-4997-9DDE-A0C9E67B12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3046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EAE-CA8A-45C9-9ADD-7F45F2BE935C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776D-B4EC-4997-9DDE-A0C9E67B12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1288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EAE-CA8A-45C9-9ADD-7F45F2BE935C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776D-B4EC-4997-9DDE-A0C9E67B12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0613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EAE-CA8A-45C9-9ADD-7F45F2BE935C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776D-B4EC-4997-9DDE-A0C9E67B12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77279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EAE-CA8A-45C9-9ADD-7F45F2BE935C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776D-B4EC-4997-9DDE-A0C9E67B12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50961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EAE-CA8A-45C9-9ADD-7F45F2BE935C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776D-B4EC-4997-9DDE-A0C9E67B12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6090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04EAE-CA8A-45C9-9ADD-7F45F2BE935C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776D-B4EC-4997-9DDE-A0C9E67B12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5045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04EAE-CA8A-45C9-9ADD-7F45F2BE935C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9776D-B4EC-4997-9DDE-A0C9E67B12E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1151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scientific-contributions/Dustin-R-Rubenstein-2145148192?_sg%5b0%5d=UWiKWg_Hsg29zNA7y0ejFz_JQ-YoG1LzmfxoWUoy123-AzwcHHakkBRtvP2mVZ051XBL6Hw.TfME0KJUNJq8cIup9bIsz8RKy-wcWQp1fb9dLLKnx1Fc6BxwcjL82GguDbMRDu6N93D7tD1QiTkP0fuH4qdVvA&amp;_sg%5b1%5d=UR_sPDQMZCZpKvTyyn9GVrFhFEywtk8K2nZDK9ZIs-m3VXQi_0jC-fKcvCeSWJ4gBMn5zXI.HtOTHQ7RpNUljS2fw19wwOXChHV4UnAW3nJ8hoittX_EbAxMJgm8nTrK2B5JFcqhhiu_93pGZ3ShJFbTrI8UFA&amp;_tp=eyJjb250ZXh0Ijp7ImZpcnN0UGFnZSI6Il9kaXJlY3QiLCJwYWdlIjoicHVibGljYXRpb24iLCJwb3NpdGlvbiI6InBhZ2VIZWFkZXIifX0" TargetMode="External"/><Relationship Id="rId2" Type="http://schemas.openxmlformats.org/officeDocument/2006/relationships/hyperlink" Target="https://www.researchgate.net/scientific-contributions/Ming-Liu-2145857726?_sg%5b0%5d=UWiKWg_Hsg29zNA7y0ejFz_JQ-YoG1LzmfxoWUoy123-AzwcHHakkBRtvP2mVZ051XBL6Hw.TfME0KJUNJq8cIup9bIsz8RKy-wcWQp1fb9dLLKnx1Fc6BxwcjL82GguDbMRDu6N93D7tD1QiTkP0fuH4qdVvA&amp;_sg%5b1%5d=UR_sPDQMZCZpKvTyyn9GVrFhFEywtk8K2nZDK9ZIs-m3VXQi_0jC-fKcvCeSWJ4gBMn5zXI.HtOTHQ7RpNUljS2fw19wwOXChHV4UnAW3nJ8hoittX_EbAxMJgm8nTrK2B5JFcqhhiu_93pGZ3ShJFbTrI8UFA&amp;_tp=eyJjb250ZXh0Ijp7ImZpcnN0UGFnZSI6Il9kaXJlY3QiLCJwYWdlIjoicHVibGljYXRpb24iLCJwb3NpdGlvbiI6InBhZ2VIZWFkZXIifX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researchgate.net/profile/Sheng-Feng-Shen?_sg%5b0%5d=UWiKWg_Hsg29zNA7y0ejFz_JQ-YoG1LzmfxoWUoy123-AzwcHHakkBRtvP2mVZ051XBL6Hw.TfME0KJUNJq8cIup9bIsz8RKy-wcWQp1fb9dLLKnx1Fc6BxwcjL82GguDbMRDu6N93D7tD1QiTkP0fuH4qdVvA&amp;_sg%5b1%5d=UR_sPDQMZCZpKvTyyn9GVrFhFEywtk8K2nZDK9ZIs-m3VXQi_0jC-fKcvCeSWJ4gBMn5zXI.HtOTHQ7RpNUljS2fw19wwOXChHV4UnAW3nJ8hoittX_EbAxMJgm8nTrK2B5JFcqhhiu_93pGZ3ShJFbTrI8UFA&amp;_tp=eyJjb250ZXh0Ijp7ImZpcnN0UGFnZSI6Il9kaXJlY3QiLCJwYWdlIjoicHVibGljYXRpb24iLCJwb3NpdGlvbiI6InBhZ2VIZWFkZXIifX0" TargetMode="External"/><Relationship Id="rId4" Type="http://schemas.openxmlformats.org/officeDocument/2006/relationships/hyperlink" Target="https://www.researchgate.net/scientific-contributions/Wei-Chung-Liu-39885428?_sg%5b0%5d=UWiKWg_Hsg29zNA7y0ejFz_JQ-YoG1LzmfxoWUoy123-AzwcHHakkBRtvP2mVZ051XBL6Hw.TfME0KJUNJq8cIup9bIsz8RKy-wcWQp1fb9dLLKnx1Fc6BxwcjL82GguDbMRDu6N93D7tD1QiTkP0fuH4qdVvA&amp;_sg%5b1%5d=UR_sPDQMZCZpKvTyyn9GVrFhFEywtk8K2nZDK9ZIs-m3VXQi_0jC-fKcvCeSWJ4gBMn5zXI.HtOTHQ7RpNUljS2fw19wwOXChHV4UnAW3nJ8hoittX_EbAxMJgm8nTrK2B5JFcqhhiu_93pGZ3ShJFbTrI8UFA&amp;_tp=eyJjb250ZXh0Ijp7ImZpcnN0UGFnZSI6Il9kaXJlY3QiLCJwYWdlIjoicHVibGljYXRpb24iLCJwb3NpdGlvbiI6InBhZ2VIZWFkZXIifX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Population </a:t>
            </a:r>
            <a:r>
              <a:rPr lang="en-US" dirty="0" smtClean="0"/>
              <a:t>Growth</a:t>
            </a:r>
            <a:br>
              <a:rPr lang="en-US" dirty="0" smtClean="0"/>
            </a:br>
            <a:r>
              <a:rPr lang="en-US" sz="1800" dirty="0" smtClean="0"/>
              <a:t>Dr Mohammed Shoeb</a:t>
            </a:r>
            <a:br>
              <a:rPr lang="en-US" sz="1800" dirty="0" smtClean="0"/>
            </a:br>
            <a:r>
              <a:rPr lang="en-US" sz="1800" dirty="0" smtClean="0"/>
              <a:t>Assistant Professor</a:t>
            </a:r>
            <a:br>
              <a:rPr lang="en-US" sz="1800" dirty="0" smtClean="0"/>
            </a:br>
            <a:r>
              <a:rPr lang="en-US" sz="1800" dirty="0" smtClean="0"/>
              <a:t>Department of Zoology</a:t>
            </a:r>
            <a:br>
              <a:rPr lang="en-US" sz="1800" dirty="0" smtClean="0"/>
            </a:br>
            <a:r>
              <a:rPr lang="en-US" sz="1800" dirty="0" smtClean="0"/>
              <a:t>Govt. Dr WW Patankar Girl’s PG College, Durg</a:t>
            </a:r>
            <a:endParaRPr lang="en-IN" sz="1300" dirty="0"/>
          </a:p>
        </p:txBody>
      </p:sp>
    </p:spTree>
    <p:extLst>
      <p:ext uri="{BB962C8B-B14F-4D97-AF65-F5344CB8AC3E}">
        <p14:creationId xmlns:p14="http://schemas.microsoft.com/office/powerpoint/2010/main" xmlns="" val="1195882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resistance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sum total of </a:t>
            </a:r>
            <a:r>
              <a:rPr lang="en-US" b="1" dirty="0" smtClean="0"/>
              <a:t>all environmental factors </a:t>
            </a:r>
            <a:r>
              <a:rPr lang="en-US" dirty="0" smtClean="0"/>
              <a:t>that together act to </a:t>
            </a:r>
            <a:r>
              <a:rPr lang="en-US" b="1" dirty="0" smtClean="0"/>
              <a:t>limit the biotic potential </a:t>
            </a:r>
            <a:r>
              <a:rPr lang="en-US" dirty="0" smtClean="0"/>
              <a:t>of an organism from being realized is called </a:t>
            </a:r>
            <a:r>
              <a:rPr lang="en-US" b="1" dirty="0" smtClean="0"/>
              <a:t>environmental resistance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It includes both biotic factors such as predation, competition, parasitism and abiotic factors such as drought, fire, flood etc. </a:t>
            </a:r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98743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a closed population, r is defined as the per capita birth rate (b) minus the per capita death rate (d).</a:t>
            </a:r>
          </a:p>
          <a:p>
            <a:r>
              <a:rPr lang="pt-BR" smtClean="0"/>
              <a:t> Change in population dN</a:t>
            </a:r>
            <a:r>
              <a:rPr lang="pt-BR" dirty="0" smtClean="0"/>
              <a:t>/ dt= (b-d)N </a:t>
            </a:r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dirty="0" smtClean="0"/>
              <a:t> where, r = b – d</a:t>
            </a:r>
          </a:p>
          <a:p>
            <a:pPr marL="0" indent="0">
              <a:buNone/>
            </a:pPr>
            <a:r>
              <a:rPr lang="pt-BR" dirty="0" smtClean="0"/>
              <a:t>If birth rate is more than death rate the population will increase, r will be positive</a:t>
            </a:r>
          </a:p>
          <a:p>
            <a:pPr marL="0" indent="0">
              <a:buNone/>
            </a:pPr>
            <a:r>
              <a:rPr lang="pt-BR" dirty="0" smtClean="0"/>
              <a:t>If death rate is more than birth rate the population will decrese, r will be negative.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850638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Going back to the exponential equation</a:t>
            </a:r>
          </a:p>
          <a:p>
            <a:pPr marL="0" indent="0" algn="ctr">
              <a:buNone/>
            </a:pPr>
            <a:r>
              <a:rPr lang="en-US" dirty="0" smtClean="0"/>
              <a:t>	</a:t>
            </a:r>
            <a:r>
              <a:rPr lang="en-US" dirty="0" err="1" smtClean="0"/>
              <a:t>N</a:t>
            </a:r>
            <a:r>
              <a:rPr lang="en-US" baseline="-25000" dirty="0" err="1" smtClean="0"/>
              <a:t>t</a:t>
            </a:r>
            <a:r>
              <a:rPr lang="en-US" dirty="0" smtClean="0"/>
              <a:t>=N</a:t>
            </a:r>
            <a:r>
              <a:rPr lang="en-US" baseline="-25000" dirty="0" smtClean="0"/>
              <a:t>0</a:t>
            </a:r>
            <a:r>
              <a:rPr lang="en-US" dirty="0" smtClean="0"/>
              <a:t>(</a:t>
            </a:r>
            <a:r>
              <a:rPr lang="en-US" dirty="0" err="1" smtClean="0"/>
              <a:t>e</a:t>
            </a:r>
            <a:r>
              <a:rPr lang="en-US" baseline="30000" dirty="0" err="1" smtClean="0"/>
              <a:t>rt</a:t>
            </a:r>
            <a:r>
              <a:rPr lang="en-US" dirty="0" smtClean="0"/>
              <a:t>)</a:t>
            </a:r>
            <a:endParaRPr lang="en-IN" dirty="0" smtClean="0"/>
          </a:p>
          <a:p>
            <a:pPr marL="0" indent="0" algn="ctr">
              <a:buNone/>
            </a:pPr>
            <a:r>
              <a:rPr lang="en-US" dirty="0" smtClean="0"/>
              <a:t>	</a:t>
            </a:r>
            <a:r>
              <a:rPr lang="en-US" dirty="0" err="1" smtClean="0"/>
              <a:t>N</a:t>
            </a:r>
            <a:r>
              <a:rPr lang="en-US" baseline="-25000" dirty="0" err="1" smtClean="0"/>
              <a:t>t</a:t>
            </a:r>
            <a:r>
              <a:rPr lang="en-US" dirty="0" smtClean="0"/>
              <a:t>/N</a:t>
            </a:r>
            <a:r>
              <a:rPr lang="en-US" baseline="-25000" dirty="0" smtClean="0"/>
              <a:t>0</a:t>
            </a:r>
            <a:r>
              <a:rPr lang="en-US" dirty="0" smtClean="0"/>
              <a:t>=</a:t>
            </a:r>
            <a:r>
              <a:rPr lang="en-US" dirty="0" err="1" smtClean="0"/>
              <a:t>e</a:t>
            </a:r>
            <a:r>
              <a:rPr lang="en-US" baseline="30000" dirty="0" err="1" smtClean="0"/>
              <a:t>rt</a:t>
            </a:r>
            <a:endParaRPr lang="en-US" baseline="30000" dirty="0" smtClean="0"/>
          </a:p>
          <a:p>
            <a:pPr marL="0" indent="0" algn="ctr">
              <a:buNone/>
            </a:pPr>
            <a:r>
              <a:rPr lang="en-US" baseline="30000" dirty="0"/>
              <a:t>	</a:t>
            </a:r>
            <a:r>
              <a:rPr lang="pt-BR" dirty="0" smtClean="0"/>
              <a:t>ln N</a:t>
            </a:r>
            <a:r>
              <a:rPr lang="pt-BR" baseline="-25000" dirty="0" smtClean="0"/>
              <a:t>t</a:t>
            </a:r>
            <a:r>
              <a:rPr lang="pt-BR" dirty="0" smtClean="0"/>
              <a:t> – ln N</a:t>
            </a:r>
            <a:r>
              <a:rPr lang="pt-BR" baseline="-25000" dirty="0" smtClean="0"/>
              <a:t>0</a:t>
            </a:r>
            <a:r>
              <a:rPr lang="pt-BR" dirty="0" smtClean="0"/>
              <a:t> = r t</a:t>
            </a:r>
          </a:p>
          <a:p>
            <a:pPr marL="0" indent="0">
              <a:buNone/>
            </a:pPr>
            <a:r>
              <a:rPr lang="en-US" dirty="0" smtClean="0"/>
              <a:t>When resources (food and space) in a habitat are unlimited, all members of a species have the ability to grow exponentially. </a:t>
            </a:r>
          </a:p>
          <a:p>
            <a:pPr marL="0" indent="0">
              <a:buNone/>
            </a:pPr>
            <a:r>
              <a:rPr lang="en-US" dirty="0" smtClean="0"/>
              <a:t>The population size that increases exponentially at a constant rate, results in a J-shaped growth curve when population size (N) is plotted over time (t).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14614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Growth Plot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91680" y="1704974"/>
            <a:ext cx="5400599" cy="4298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70230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Carrying</a:t>
            </a:r>
            <a:r>
              <a:rPr lang="en-US" b="1" dirty="0" smtClean="0"/>
              <a:t> </a:t>
            </a:r>
            <a:r>
              <a:rPr lang="en-US" dirty="0" smtClean="0"/>
              <a:t>capacity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ever under natural environmental conditions a number of abiotic conditions and competition from other species does not let population growth to exceed an upper size limit.</a:t>
            </a:r>
          </a:p>
          <a:p>
            <a:r>
              <a:rPr lang="en-US" dirty="0" smtClean="0"/>
              <a:t>This limit is called </a:t>
            </a:r>
            <a:r>
              <a:rPr lang="en-US" b="1" dirty="0" smtClean="0"/>
              <a:t>Carrying capacity </a:t>
            </a:r>
            <a:r>
              <a:rPr lang="en-US" dirty="0" smtClean="0"/>
              <a:t>of the environment for that population. It is determined by the available food and space.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04988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 Growth Model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Logistic Equation was devised by </a:t>
            </a:r>
            <a:r>
              <a:rPr lang="en-US" dirty="0" err="1" smtClean="0"/>
              <a:t>Verhulst</a:t>
            </a:r>
            <a:r>
              <a:rPr lang="en-US" dirty="0" smtClean="0"/>
              <a:t> in 1838 to describe population growth with an upper limit.</a:t>
            </a:r>
          </a:p>
          <a:p>
            <a:r>
              <a:rPr lang="en-US" dirty="0" smtClean="0"/>
              <a:t>The Logistic equation assumes that the intrinsic rate of natural increase (r) is progressively reduced as population size increase towards the carrying capacity (K).</a:t>
            </a:r>
          </a:p>
          <a:p>
            <a:r>
              <a:rPr lang="en-US" dirty="0" smtClean="0"/>
              <a:t>The intrinsic rate of natural increase (r) is reduced in relation to proportion of remaining resources.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184949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logistic growth equation is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err="1" smtClean="0"/>
              <a:t>N</a:t>
            </a:r>
            <a:r>
              <a:rPr lang="en-US" baseline="-25000" dirty="0" err="1" smtClean="0"/>
              <a:t>t</a:t>
            </a:r>
            <a:r>
              <a:rPr lang="en-US" dirty="0" smtClean="0"/>
              <a:t>=N</a:t>
            </a:r>
            <a:r>
              <a:rPr lang="en-US" baseline="-25000" dirty="0" smtClean="0"/>
              <a:t>0</a:t>
            </a:r>
            <a:r>
              <a:rPr lang="en-US" dirty="0" smtClean="0"/>
              <a:t>(</a:t>
            </a:r>
            <a:r>
              <a:rPr lang="en-US" dirty="0" err="1" smtClean="0"/>
              <a:t>e</a:t>
            </a:r>
            <a:r>
              <a:rPr lang="en-US" baseline="30000" dirty="0" err="1" smtClean="0"/>
              <a:t>r</a:t>
            </a:r>
            <a:r>
              <a:rPr lang="en-US" dirty="0" smtClean="0"/>
              <a:t>)(K-N/K)</a:t>
            </a:r>
            <a:r>
              <a:rPr lang="en-US" baseline="30000" dirty="0" smtClean="0"/>
              <a:t>t</a:t>
            </a:r>
          </a:p>
          <a:p>
            <a:pPr marL="0" indent="0">
              <a:buNone/>
            </a:pPr>
            <a:endParaRPr lang="en-IN" baseline="30000" dirty="0"/>
          </a:p>
          <a:p>
            <a:pPr marL="0" indent="0">
              <a:buNone/>
            </a:pPr>
            <a:r>
              <a:rPr lang="en-US" dirty="0"/>
              <a:t>Using  differential </a:t>
            </a:r>
            <a:r>
              <a:rPr lang="en-US" dirty="0" smtClean="0"/>
              <a:t>calculus the logistic equation becomes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= </a:t>
            </a:r>
            <a:r>
              <a:rPr lang="en-US" dirty="0" err="1" smtClean="0"/>
              <a:t>rN</a:t>
            </a:r>
            <a:r>
              <a:rPr lang="en-US" dirty="0" smtClean="0"/>
              <a:t>(K-N/K)</a:t>
            </a:r>
            <a:endParaRPr lang="en-US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28613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 Growth Curve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47950" y="2139156"/>
            <a:ext cx="3848100" cy="3448050"/>
          </a:xfrm>
        </p:spPr>
      </p:pic>
    </p:spTree>
    <p:extLst>
      <p:ext uri="{BB962C8B-B14F-4D97-AF65-F5344CB8AC3E}">
        <p14:creationId xmlns:p14="http://schemas.microsoft.com/office/powerpoint/2010/main" xmlns="" val="2826153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Modifications of Logistic theory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Logistic theory is based on certain assumptions: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Environment is constant so that K and r does not change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There is no time lags in response of the population to change in density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Growth is continuous 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Age structure does not change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458279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But these assumptions are not met in natural or laboratory conditions.</a:t>
            </a:r>
          </a:p>
          <a:p>
            <a:r>
              <a:rPr lang="en-US" dirty="0" smtClean="0"/>
              <a:t>Certain modifications are made in the to make the logistic theory more reasonable biologically. </a:t>
            </a:r>
          </a:p>
          <a:p>
            <a:r>
              <a:rPr lang="en-US" dirty="0" smtClean="0"/>
              <a:t>These include: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Inclusion of Time Lag in response of population to change in density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Fluctuations in carrying capacity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Survival and reproduction of an individual is affected by natural calamities and accidental deaths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21841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Introduction: Population</a:t>
            </a:r>
          </a:p>
          <a:p>
            <a:r>
              <a:rPr lang="en-US" dirty="0"/>
              <a:t>Population </a:t>
            </a:r>
            <a:r>
              <a:rPr lang="en-US" dirty="0" smtClean="0"/>
              <a:t>Dynamics</a:t>
            </a:r>
          </a:p>
          <a:p>
            <a:r>
              <a:rPr lang="en-US" dirty="0" smtClean="0"/>
              <a:t>Exponential Model of Population Growth</a:t>
            </a:r>
          </a:p>
          <a:p>
            <a:r>
              <a:rPr lang="en-US" dirty="0" smtClean="0"/>
              <a:t>Biotic Potential</a:t>
            </a:r>
          </a:p>
          <a:p>
            <a:r>
              <a:rPr lang="en-US" dirty="0" smtClean="0"/>
              <a:t>Environmental Resistance</a:t>
            </a:r>
          </a:p>
          <a:p>
            <a:r>
              <a:rPr lang="en-US" dirty="0" smtClean="0"/>
              <a:t>Carrying Capacity</a:t>
            </a:r>
          </a:p>
          <a:p>
            <a:r>
              <a:rPr lang="en-US" dirty="0" smtClean="0"/>
              <a:t>Logistic Model of Population Growth</a:t>
            </a:r>
          </a:p>
          <a:p>
            <a:r>
              <a:rPr lang="en-US" dirty="0" smtClean="0"/>
              <a:t>Modification of Logistic Theory</a:t>
            </a:r>
          </a:p>
          <a:p>
            <a:r>
              <a:rPr lang="en-US" dirty="0" smtClean="0"/>
              <a:t>Non overlapping populations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77222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eriod" startAt="4"/>
            </a:pPr>
            <a:r>
              <a:rPr lang="en-US" dirty="0" smtClean="0"/>
              <a:t>Discontinuous growth of some populations which grow in discrete steps with little or no overlap between successive generations.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628171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 overlapping Populations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Populations in which adult die after one breeding season have non overlapping generations.</a:t>
            </a:r>
          </a:p>
          <a:p>
            <a:r>
              <a:rPr lang="en-US" dirty="0"/>
              <a:t>A</a:t>
            </a:r>
            <a:r>
              <a:rPr lang="en-US" dirty="0" smtClean="0"/>
              <a:t>ll individuals represent single generation.</a:t>
            </a:r>
          </a:p>
          <a:p>
            <a:r>
              <a:rPr lang="en-US" dirty="0" smtClean="0"/>
              <a:t>These  include some univoltine insects and annual plants.</a:t>
            </a:r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451055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growth of biological populations with </a:t>
            </a:r>
            <a:r>
              <a:rPr lang="en-US" dirty="0" smtClean="0"/>
              <a:t>non overlapping </a:t>
            </a:r>
            <a:r>
              <a:rPr lang="en-US" dirty="0"/>
              <a:t>generations can exhibit a remarkable spectrum of dynamical </a:t>
            </a:r>
            <a:r>
              <a:rPr lang="en-US" dirty="0" smtClean="0"/>
              <a:t>behavior with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S</a:t>
            </a:r>
            <a:r>
              <a:rPr lang="en-US" dirty="0" smtClean="0"/>
              <a:t>table </a:t>
            </a:r>
            <a:r>
              <a:rPr lang="en-US" dirty="0"/>
              <a:t>equilibrium </a:t>
            </a:r>
            <a:r>
              <a:rPr lang="en-US" dirty="0" smtClean="0"/>
              <a:t>points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S</a:t>
            </a:r>
            <a:r>
              <a:rPr lang="en-US" dirty="0" smtClean="0"/>
              <a:t>table </a:t>
            </a:r>
            <a:r>
              <a:rPr lang="en-US" dirty="0"/>
              <a:t>cyclic oscillations between 2 population </a:t>
            </a:r>
            <a:r>
              <a:rPr lang="en-US" dirty="0" smtClean="0"/>
              <a:t>points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S</a:t>
            </a:r>
            <a:r>
              <a:rPr lang="en-US" dirty="0" smtClean="0"/>
              <a:t>table </a:t>
            </a:r>
            <a:r>
              <a:rPr lang="en-US" dirty="0"/>
              <a:t>cycles with 4, 8, 16, . . . points, through to a chaotic regime in which (depending on the initial population value) cycles of any </a:t>
            </a:r>
            <a:r>
              <a:rPr lang="en-US" dirty="0" smtClean="0"/>
              <a:t>period occur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 An </a:t>
            </a:r>
            <a:r>
              <a:rPr lang="en-US" dirty="0"/>
              <a:t>aperiodic but </a:t>
            </a:r>
            <a:r>
              <a:rPr lang="en-US" dirty="0" smtClean="0"/>
              <a:t>bounded population fluctuation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663995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growth of non-overlapping populations can be described by nonlinear difference equations, which assume that mortality and recruitment are instantaneous and discrete. However, in reality, mortality and recruitment are more </a:t>
            </a:r>
            <a:r>
              <a:rPr lang="en-US" dirty="0" smtClean="0"/>
              <a:t>continuous.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28121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</a:t>
            </a:r>
            <a:r>
              <a:rPr lang="en-US" dirty="0" smtClean="0"/>
              <a:t>he population growth rate is affected by a number of factors including</a:t>
            </a:r>
          </a:p>
          <a:p>
            <a:r>
              <a:rPr lang="en-US" dirty="0" smtClean="0"/>
              <a:t>Mortality</a:t>
            </a:r>
            <a:r>
              <a:rPr lang="en-US" dirty="0"/>
              <a:t>: A stable population occurs when mortality is high and the reproductive period is relatively short.</a:t>
            </a:r>
          </a:p>
          <a:p>
            <a:r>
              <a:rPr lang="en-US" dirty="0"/>
              <a:t>Recruitment: The population growth rate is dependent on recruitment.</a:t>
            </a:r>
          </a:p>
          <a:p>
            <a:r>
              <a:rPr lang="en-US" dirty="0"/>
              <a:t>Lifespan: The population growth rate is dependent on the duration of the lifespan.</a:t>
            </a:r>
          </a:p>
          <a:p>
            <a:r>
              <a:rPr lang="en-US" dirty="0"/>
              <a:t>Reproductive period: The population growth rate is dependent on the timing of the reproductive period.</a:t>
            </a:r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0077448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Discreet time models are appropriate for populations with non over lapping generations.</a:t>
            </a:r>
          </a:p>
          <a:p>
            <a:r>
              <a:rPr lang="en-US" dirty="0" smtClean="0"/>
              <a:t>For non overlapping populations </a:t>
            </a:r>
          </a:p>
          <a:p>
            <a:r>
              <a:rPr lang="en-US" dirty="0" smtClean="0"/>
              <a:t>Basic reproductive rate (R</a:t>
            </a:r>
            <a:r>
              <a:rPr lang="en-US" baseline="-25000" dirty="0" smtClean="0"/>
              <a:t>0</a:t>
            </a:r>
            <a:r>
              <a:rPr lang="en-US" dirty="0" smtClean="0"/>
              <a:t>=∑lx mx)</a:t>
            </a:r>
          </a:p>
          <a:p>
            <a:pPr marL="800100" lvl="2" indent="0">
              <a:buNone/>
            </a:pPr>
            <a:r>
              <a:rPr lang="en-US" dirty="0"/>
              <a:t>l</a:t>
            </a:r>
            <a:r>
              <a:rPr lang="en-US" dirty="0" smtClean="0"/>
              <a:t>x= proportion of original cohort surviving to each age</a:t>
            </a:r>
          </a:p>
          <a:p>
            <a:pPr marL="800100" lvl="2" indent="0">
              <a:buNone/>
            </a:pPr>
            <a:r>
              <a:rPr lang="en-US" dirty="0" smtClean="0"/>
              <a:t>mx= fecundity</a:t>
            </a:r>
          </a:p>
          <a:p>
            <a:pPr marL="800100" lvl="2" indent="0">
              <a:buNone/>
            </a:pPr>
            <a:r>
              <a:rPr lang="en-US" dirty="0" smtClean="0"/>
              <a:t>R</a:t>
            </a:r>
            <a:r>
              <a:rPr lang="en-US" baseline="-25000" dirty="0" smtClean="0"/>
              <a:t>0 </a:t>
            </a:r>
            <a:r>
              <a:rPr lang="en-US" dirty="0" smtClean="0"/>
              <a:t> considers birth of new individual</a:t>
            </a:r>
          </a:p>
          <a:p>
            <a:r>
              <a:rPr lang="en-US" dirty="0" smtClean="0"/>
              <a:t>R</a:t>
            </a:r>
            <a:r>
              <a:rPr lang="en-US" baseline="-25000" dirty="0" smtClean="0"/>
              <a:t>0 </a:t>
            </a:r>
            <a:r>
              <a:rPr lang="en-US" dirty="0" smtClean="0"/>
              <a:t>converts initial population size N</a:t>
            </a:r>
            <a:r>
              <a:rPr lang="en-US" baseline="-25000" dirty="0" smtClean="0"/>
              <a:t>0 </a:t>
            </a:r>
            <a:r>
              <a:rPr lang="en-US" dirty="0" smtClean="0"/>
              <a:t>to new size N</a:t>
            </a:r>
            <a:r>
              <a:rPr lang="en-US" baseline="-25000" dirty="0" smtClean="0"/>
              <a:t>T</a:t>
            </a:r>
            <a:r>
              <a:rPr lang="en-US" dirty="0" smtClean="0"/>
              <a:t> one generation later.</a:t>
            </a:r>
          </a:p>
          <a:p>
            <a:r>
              <a:rPr lang="en-US" dirty="0" smtClean="0"/>
              <a:t>N</a:t>
            </a:r>
            <a:r>
              <a:rPr lang="en-US" baseline="-25000" dirty="0" smtClean="0"/>
              <a:t>T</a:t>
            </a:r>
            <a:r>
              <a:rPr lang="en-US" dirty="0" smtClean="0"/>
              <a:t>= N</a:t>
            </a:r>
            <a:r>
              <a:rPr lang="en-US" baseline="-25000" dirty="0" smtClean="0"/>
              <a:t>0.</a:t>
            </a:r>
            <a:r>
              <a:rPr lang="en-US" dirty="0" smtClean="0"/>
              <a:t> R</a:t>
            </a:r>
            <a:r>
              <a:rPr lang="en-US" baseline="-25000" dirty="0" smtClean="0"/>
              <a:t>0 </a:t>
            </a:r>
            <a:endParaRPr lang="en-US" dirty="0" smtClean="0"/>
          </a:p>
          <a:p>
            <a:r>
              <a:rPr lang="en-US" dirty="0" smtClean="0"/>
              <a:t>Intrinsic growth rate is average rate of increase per individual</a:t>
            </a:r>
          </a:p>
          <a:p>
            <a:pPr marL="0" indent="0">
              <a:buNone/>
            </a:pPr>
            <a:r>
              <a:rPr lang="en-US" dirty="0" smtClean="0"/>
              <a:t>		r≈ ln R</a:t>
            </a:r>
            <a:r>
              <a:rPr lang="en-US" baseline="-25000" dirty="0" smtClean="0"/>
              <a:t>0</a:t>
            </a:r>
            <a:r>
              <a:rPr lang="en-US" dirty="0" smtClean="0"/>
              <a:t>/</a:t>
            </a:r>
            <a:r>
              <a:rPr lang="en-US" dirty="0" err="1" smtClean="0"/>
              <a:t>Tc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828595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980728"/>
            <a:ext cx="8064895" cy="4132581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4294967295"/>
          </p:nvPr>
        </p:nvSpPr>
        <p:spPr>
          <a:xfrm>
            <a:off x="539552" y="5301208"/>
            <a:ext cx="7272808" cy="122413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/>
              <a:t> A schematic comparison of demographic growth settings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lphaLcParenR"/>
            </a:pPr>
            <a:r>
              <a:rPr lang="en-US" dirty="0" smtClean="0"/>
              <a:t> Although </a:t>
            </a:r>
            <a:r>
              <a:rPr lang="en-US" dirty="0"/>
              <a:t>the </a:t>
            </a:r>
            <a:r>
              <a:rPr lang="en-US" dirty="0" smtClean="0"/>
              <a:t>overlapping </a:t>
            </a:r>
            <a:r>
              <a:rPr lang="en-US" dirty="0"/>
              <a:t>and non-overlapping generation models may have similar population </a:t>
            </a:r>
            <a:r>
              <a:rPr lang="en-US" dirty="0" smtClean="0"/>
              <a:t>dynamics,</a:t>
            </a:r>
          </a:p>
          <a:p>
            <a:pPr marL="342900" indent="-342900">
              <a:buFont typeface="+mj-lt"/>
              <a:buAutoNum type="alphaLcParenR"/>
            </a:pPr>
            <a:r>
              <a:rPr lang="en-US" dirty="0" smtClean="0"/>
              <a:t>the </a:t>
            </a:r>
            <a:r>
              <a:rPr lang="en-US" dirty="0"/>
              <a:t>events within these dynamics are different. The main difference between the two models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2481644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Ecology and Environment by PD Sharma</a:t>
            </a:r>
          </a:p>
          <a:p>
            <a:r>
              <a:rPr lang="en-US" dirty="0" smtClean="0"/>
              <a:t>Ecology by </a:t>
            </a:r>
            <a:r>
              <a:rPr lang="en-US" dirty="0" err="1" smtClean="0"/>
              <a:t>Odum</a:t>
            </a:r>
            <a:endParaRPr lang="en-US" dirty="0" smtClean="0"/>
          </a:p>
          <a:p>
            <a:r>
              <a:rPr lang="en-US" dirty="0"/>
              <a:t>Biological adaptation under fluctuating </a:t>
            </a:r>
            <a:r>
              <a:rPr lang="en-US" dirty="0" smtClean="0"/>
              <a:t>selection </a:t>
            </a:r>
            <a:r>
              <a:rPr lang="en-IN" dirty="0">
                <a:hlinkClick r:id="rId2"/>
              </a:rPr>
              <a:t>Ming </a:t>
            </a:r>
            <a:r>
              <a:rPr lang="en-IN" dirty="0" smtClean="0">
                <a:hlinkClick r:id="rId2"/>
              </a:rPr>
              <a:t>Liu</a:t>
            </a:r>
            <a:r>
              <a:rPr lang="en-IN" dirty="0" smtClean="0"/>
              <a:t>, </a:t>
            </a:r>
            <a:r>
              <a:rPr lang="en-IN" dirty="0" smtClean="0">
                <a:hlinkClick r:id="rId3"/>
              </a:rPr>
              <a:t>Dustin </a:t>
            </a:r>
            <a:r>
              <a:rPr lang="en-IN" dirty="0">
                <a:hlinkClick r:id="rId3"/>
              </a:rPr>
              <a:t>R. </a:t>
            </a:r>
            <a:r>
              <a:rPr lang="en-IN" dirty="0" err="1" smtClean="0">
                <a:hlinkClick r:id="rId3"/>
              </a:rPr>
              <a:t>Rubenstein</a:t>
            </a:r>
            <a:r>
              <a:rPr lang="en-IN" dirty="0" err="1"/>
              <a:t>,</a:t>
            </a:r>
            <a:r>
              <a:rPr lang="en-IN" dirty="0" err="1" smtClean="0">
                <a:hlinkClick r:id="rId4"/>
              </a:rPr>
              <a:t>Wei</a:t>
            </a:r>
            <a:r>
              <a:rPr lang="en-IN" dirty="0" smtClean="0">
                <a:hlinkClick r:id="rId4"/>
              </a:rPr>
              <a:t>-Chung Liu</a:t>
            </a:r>
            <a:r>
              <a:rPr lang="en-IN" dirty="0" smtClean="0"/>
              <a:t>, </a:t>
            </a:r>
            <a:r>
              <a:rPr lang="en-IN" dirty="0" smtClean="0">
                <a:hlinkClick r:id="rId5"/>
              </a:rPr>
              <a:t>Sheng-</a:t>
            </a:r>
            <a:r>
              <a:rPr lang="en-IN" dirty="0" err="1" smtClean="0">
                <a:hlinkClick r:id="rId5"/>
              </a:rPr>
              <a:t>Feng</a:t>
            </a:r>
            <a:r>
              <a:rPr lang="en-IN" dirty="0" smtClean="0">
                <a:hlinkClick r:id="rId5"/>
              </a:rPr>
              <a:t> </a:t>
            </a:r>
            <a:r>
              <a:rPr lang="en-IN" dirty="0" err="1">
                <a:hlinkClick r:id="rId5"/>
              </a:rPr>
              <a:t>Shen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32439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</a:t>
            </a:r>
            <a:r>
              <a:rPr lang="en-US" dirty="0" smtClean="0"/>
              <a:t> population consists of a group of interbreeding organisms in an area at a particular time.</a:t>
            </a:r>
          </a:p>
          <a:p>
            <a:r>
              <a:rPr lang="en-US" dirty="0" smtClean="0"/>
              <a:t>Individuals of a Population share common gene pool.</a:t>
            </a:r>
            <a:endParaRPr lang="en-US" dirty="0"/>
          </a:p>
          <a:p>
            <a:r>
              <a:rPr lang="en-US" dirty="0" smtClean="0"/>
              <a:t>A population has several characteristics or attributes which are a function of the whole group and not of the individual. Different populations can be compared by measuring these attributes. These attributes are population density, </a:t>
            </a:r>
            <a:r>
              <a:rPr lang="en-US" dirty="0" err="1" smtClean="0"/>
              <a:t>natality</a:t>
            </a:r>
            <a:r>
              <a:rPr lang="en-US" dirty="0" smtClean="0"/>
              <a:t>, mortality, distributions.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8558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Population is a dynamic entity. The Rate of change in population over a period of time is called population growth rate.</a:t>
            </a:r>
          </a:p>
          <a:p>
            <a:r>
              <a:rPr lang="en-US" dirty="0" smtClean="0"/>
              <a:t>The average rate of change in the number of organisms per unit time is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		 Growth </a:t>
            </a:r>
            <a:r>
              <a:rPr lang="en-US" b="1" dirty="0"/>
              <a:t>R</a:t>
            </a:r>
            <a:r>
              <a:rPr lang="en-US" b="1" dirty="0" smtClean="0"/>
              <a:t>ate =∆N/∆t</a:t>
            </a:r>
          </a:p>
          <a:p>
            <a:r>
              <a:rPr lang="en-US" dirty="0" smtClean="0"/>
              <a:t>The average rate of change in the number of organisms per unit time per organism is  </a:t>
            </a:r>
          </a:p>
          <a:p>
            <a:pPr marL="0" indent="0">
              <a:buNone/>
            </a:pPr>
            <a:r>
              <a:rPr lang="en-US" b="1" dirty="0" smtClean="0"/>
              <a:t>		Specific Growth Rate =∆N/</a:t>
            </a:r>
            <a:r>
              <a:rPr lang="en-US" b="1" dirty="0" err="1" smtClean="0"/>
              <a:t>N∆t</a:t>
            </a:r>
            <a:endParaRPr lang="en-US" b="1" dirty="0" smtClean="0"/>
          </a:p>
          <a:p>
            <a:r>
              <a:rPr lang="en-US" dirty="0" smtClean="0"/>
              <a:t>If Specific growth rate is multiplied with 100 it is 			</a:t>
            </a:r>
            <a:r>
              <a:rPr lang="en-US" b="1" dirty="0" smtClean="0"/>
              <a:t>Percent </a:t>
            </a:r>
            <a:r>
              <a:rPr lang="en-US" b="1" dirty="0"/>
              <a:t>G</a:t>
            </a:r>
            <a:r>
              <a:rPr lang="en-US" b="1" dirty="0" smtClean="0"/>
              <a:t>rowth </a:t>
            </a:r>
            <a:r>
              <a:rPr lang="en-US" b="1" dirty="0"/>
              <a:t>R</a:t>
            </a:r>
            <a:r>
              <a:rPr lang="en-US" b="1" dirty="0" smtClean="0"/>
              <a:t>ate=∆N/(</a:t>
            </a:r>
            <a:r>
              <a:rPr lang="en-US" b="1" dirty="0" err="1" smtClean="0"/>
              <a:t>N∆t</a:t>
            </a:r>
            <a:r>
              <a:rPr lang="en-US" b="1" dirty="0" smtClean="0"/>
              <a:t>) x100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43165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Dynamics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Populations have characteristic pattern of increase which are called population growth forms.</a:t>
            </a:r>
          </a:p>
          <a:p>
            <a:r>
              <a:rPr lang="en-US" dirty="0" smtClean="0"/>
              <a:t>Population Dynamics is studied by Mathematical Models which can be Theoretical or Simulations.</a:t>
            </a:r>
          </a:p>
          <a:p>
            <a:r>
              <a:rPr lang="en-US" dirty="0" smtClean="0"/>
              <a:t>Theoretical model is based on derived equations to describe population changes and tested by comparing to real populations.</a:t>
            </a:r>
          </a:p>
          <a:p>
            <a:r>
              <a:rPr lang="en-US" dirty="0" smtClean="0"/>
              <a:t>Simulations use real data and predict future behavior of populations under given conditions.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991696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Predictions of models are often tested in laboratory populations.</a:t>
            </a:r>
          </a:p>
          <a:p>
            <a:r>
              <a:rPr lang="en-US" dirty="0" smtClean="0"/>
              <a:t>Field studies are made to explain behavior of natural populations.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8520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Exponential Growth </a:t>
            </a:r>
            <a:r>
              <a:rPr lang="en-US" dirty="0"/>
              <a:t>Model of Population Growth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Exponential growth:</a:t>
            </a:r>
            <a:r>
              <a:rPr lang="en-US" dirty="0" smtClean="0"/>
              <a:t>A population shows </a:t>
            </a:r>
            <a:r>
              <a:rPr lang="en-US" b="1" dirty="0" smtClean="0"/>
              <a:t>exponential growth </a:t>
            </a:r>
            <a:r>
              <a:rPr lang="en-US" dirty="0" smtClean="0"/>
              <a:t>if there is </a:t>
            </a:r>
            <a:r>
              <a:rPr lang="en-US" b="1" dirty="0" smtClean="0"/>
              <a:t>no limitation or environmental constraint</a:t>
            </a:r>
            <a:r>
              <a:rPr lang="en-US" dirty="0" smtClean="0"/>
              <a:t>. </a:t>
            </a:r>
            <a:r>
              <a:rPr lang="en-US" dirty="0"/>
              <a:t>T</a:t>
            </a:r>
            <a:r>
              <a:rPr lang="en-US" dirty="0" smtClean="0"/>
              <a:t>he per capita rate of increase (the number of offspring born per individual) is maximum.</a:t>
            </a:r>
          </a:p>
          <a:p>
            <a:r>
              <a:rPr lang="en-US" dirty="0" smtClean="0"/>
              <a:t>During exponential growth, the numbers increases in the </a:t>
            </a:r>
            <a:r>
              <a:rPr lang="en-US" b="1" dirty="0" smtClean="0"/>
              <a:t>geometric progression </a:t>
            </a:r>
            <a:r>
              <a:rPr lang="en-US" dirty="0" smtClean="0"/>
              <a:t>2</a:t>
            </a:r>
            <a:r>
              <a:rPr lang="en-US" baseline="30000" dirty="0" smtClean="0"/>
              <a:t>0</a:t>
            </a:r>
            <a:r>
              <a:rPr lang="en-US" dirty="0" smtClean="0"/>
              <a:t> , 2</a:t>
            </a:r>
            <a:r>
              <a:rPr lang="en-US" baseline="30000" dirty="0" smtClean="0"/>
              <a:t>1</a:t>
            </a:r>
            <a:r>
              <a:rPr lang="en-US" dirty="0" smtClean="0"/>
              <a:t> , 2</a:t>
            </a:r>
            <a:r>
              <a:rPr lang="en-US" baseline="30000" dirty="0" smtClean="0"/>
              <a:t>2</a:t>
            </a:r>
            <a:r>
              <a:rPr lang="en-US" dirty="0" smtClean="0"/>
              <a:t> , 2</a:t>
            </a:r>
            <a:r>
              <a:rPr lang="en-US" baseline="30000" dirty="0" smtClean="0"/>
              <a:t>3</a:t>
            </a:r>
            <a:r>
              <a:rPr lang="en-US" dirty="0" smtClean="0"/>
              <a:t>……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01148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general equation for exponential population growth is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t</a:t>
            </a:r>
            <a:r>
              <a:rPr lang="en-US" dirty="0" smtClean="0"/>
              <a:t>=N</a:t>
            </a:r>
            <a:r>
              <a:rPr lang="en-US" baseline="-25000" dirty="0" smtClean="0"/>
              <a:t>0</a:t>
            </a:r>
            <a:r>
              <a:rPr lang="en-US" dirty="0" smtClean="0"/>
              <a:t>(</a:t>
            </a:r>
            <a:r>
              <a:rPr lang="en-US" dirty="0" err="1" smtClean="0"/>
              <a:t>e</a:t>
            </a:r>
            <a:r>
              <a:rPr lang="en-US" baseline="30000" dirty="0" err="1" smtClean="0"/>
              <a:t>rt</a:t>
            </a:r>
            <a:r>
              <a:rPr lang="en-US" dirty="0" smtClean="0"/>
              <a:t>)</a:t>
            </a:r>
            <a:endParaRPr lang="en-IN" dirty="0"/>
          </a:p>
          <a:p>
            <a:r>
              <a:rPr lang="en-US" dirty="0" err="1" smtClean="0"/>
              <a:t>N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 </a:t>
            </a:r>
            <a:r>
              <a:rPr lang="en-US" dirty="0" smtClean="0"/>
              <a:t>is the number of organisms in t generation</a:t>
            </a:r>
          </a:p>
          <a:p>
            <a:r>
              <a:rPr lang="en-US" dirty="0" smtClean="0"/>
              <a:t>N</a:t>
            </a:r>
            <a:r>
              <a:rPr lang="en-US" baseline="-25000" dirty="0" smtClean="0"/>
              <a:t>0  </a:t>
            </a:r>
            <a:r>
              <a:rPr lang="en-US" dirty="0" smtClean="0"/>
              <a:t>is the number </a:t>
            </a:r>
            <a:r>
              <a:rPr lang="en-US" dirty="0"/>
              <a:t>of organisms in </a:t>
            </a:r>
            <a:r>
              <a:rPr lang="en-US" dirty="0" smtClean="0"/>
              <a:t>0 generation</a:t>
            </a:r>
          </a:p>
          <a:p>
            <a:r>
              <a:rPr lang="en-US" dirty="0" smtClean="0"/>
              <a:t>e is universal constant value 2.718</a:t>
            </a:r>
          </a:p>
          <a:p>
            <a:r>
              <a:rPr lang="en-US" dirty="0" smtClean="0"/>
              <a:t>r is the intrinsic rate of natural increase and is constant for a particular population under specific environmental conditions.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49922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Biotic Potential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During exponential population growth under an ideal unlimited environment, per capita rate of increase is maximum and is called the intrinsic rate of increase </a:t>
            </a:r>
            <a:r>
              <a:rPr lang="en-US" sz="4000" b="1" dirty="0" smtClean="0"/>
              <a:t>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maximum value of r </a:t>
            </a:r>
            <a:r>
              <a:rPr lang="en-US" dirty="0" smtClean="0"/>
              <a:t>is often referred as </a:t>
            </a:r>
            <a:r>
              <a:rPr lang="en-US" b="1" dirty="0" smtClean="0"/>
              <a:t>biotic potential </a:t>
            </a:r>
            <a:r>
              <a:rPr lang="en-US" dirty="0" smtClean="0"/>
              <a:t>(or reproductive potential). </a:t>
            </a:r>
          </a:p>
          <a:p>
            <a:r>
              <a:rPr lang="en-US" dirty="0" smtClean="0"/>
              <a:t>It is the maximum per capita growth rate in the absence of environmental resistance.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282192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969</Words>
  <Application>Microsoft Office PowerPoint</Application>
  <PresentationFormat>On-screen Show (4:3)</PresentationFormat>
  <Paragraphs>119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Population Growth Dr Mohammed Shoeb Assistant Professor Department of Zoology Govt. Dr WW Patankar Girl’s PG College, Durg</vt:lpstr>
      <vt:lpstr>Contents</vt:lpstr>
      <vt:lpstr>Population</vt:lpstr>
      <vt:lpstr>Slide 4</vt:lpstr>
      <vt:lpstr>Population Dynamics</vt:lpstr>
      <vt:lpstr>Slide 6</vt:lpstr>
      <vt:lpstr>Exponential Growth Model of Population Growth</vt:lpstr>
      <vt:lpstr>Slide 8</vt:lpstr>
      <vt:lpstr>Biotic Potential</vt:lpstr>
      <vt:lpstr>Environmental resistance </vt:lpstr>
      <vt:lpstr>Slide 11</vt:lpstr>
      <vt:lpstr>Slide 12</vt:lpstr>
      <vt:lpstr>Exponential Growth Plot</vt:lpstr>
      <vt:lpstr>Carrying capacity</vt:lpstr>
      <vt:lpstr>Logistic Growth Model</vt:lpstr>
      <vt:lpstr>Slide 16</vt:lpstr>
      <vt:lpstr>Logistic Growth Curve</vt:lpstr>
      <vt:lpstr>Modifications of Logistic theory</vt:lpstr>
      <vt:lpstr>Slide 19</vt:lpstr>
      <vt:lpstr>Slide 20</vt:lpstr>
      <vt:lpstr>Non overlapping Populations</vt:lpstr>
      <vt:lpstr>Slide 22</vt:lpstr>
      <vt:lpstr>Slide 23</vt:lpstr>
      <vt:lpstr>Slide 24</vt:lpstr>
      <vt:lpstr>Slide 25</vt:lpstr>
      <vt:lpstr>Slide 26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Growth</dc:title>
  <dc:creator>user</dc:creator>
  <cp:lastModifiedBy>zoology</cp:lastModifiedBy>
  <cp:revision>74</cp:revision>
  <dcterms:created xsi:type="dcterms:W3CDTF">2024-09-21T16:15:47Z</dcterms:created>
  <dcterms:modified xsi:type="dcterms:W3CDTF">2025-07-14T11:03:31Z</dcterms:modified>
</cp:coreProperties>
</file>